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4630400" cy="8229600"/>
  <p:notesSz cx="8229600" cy="14630400"/>
  <p:embeddedFontLst>
    <p:embeddedFont>
      <p:font typeface="Montserrat Bold" panose="00000800000000000000" pitchFamily="2" charset="0"/>
      <p:bold r:id="rId14"/>
    </p:embeddedFont>
    <p:embeddedFont>
      <p:font typeface="Montserrat Light" panose="00000400000000000000" pitchFamily="2" charset="0"/>
      <p:regular r:id="rId15"/>
      <p:italic r:id="rId16"/>
    </p:embeddedFont>
    <p:embeddedFont>
      <p:font typeface="Source Sans 3" panose="020B0604020202020204" charset="0"/>
      <p:regular r:id="rId17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37" d="100"/>
          <a:sy n="37" d="100"/>
        </p:scale>
        <p:origin x="57" y="1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9T10:37:23.71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0 0 2759 0 0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816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1B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1B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1B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1B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1B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1B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1B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1B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1B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1B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svg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0F5002E7-B887-5D7D-19C5-57F7A84A7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5698" y="7539135"/>
            <a:ext cx="2093967" cy="635674"/>
          </a:xfrm>
          <a:prstGeom prst="rect">
            <a:avLst/>
          </a:prstGeom>
        </p:spPr>
      </p:pic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198" y="2507575"/>
            <a:ext cx="7416403" cy="21038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Cybersecurity: Protecting Against Digital Threats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50198" y="4981575"/>
            <a:ext cx="7416403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</a:rPr>
              <a:t>By Sarah, Tom and Baptiste</a:t>
            </a:r>
            <a:endParaRPr lang="en-US" sz="1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>
            <a:extLst>
              <a:ext uri="{FF2B5EF4-FFF2-40B4-BE49-F238E27FC236}">
                <a16:creationId xmlns:a16="http://schemas.microsoft.com/office/drawing/2014/main" id="{F1A6A6A7-49B9-B918-E38D-032B4F116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5421" y="7315319"/>
            <a:ext cx="3105583" cy="819264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863798" y="1495544"/>
            <a:ext cx="3646289" cy="455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Take Action Today</a:t>
            </a:r>
            <a:endParaRPr lang="en-US" sz="5400" dirty="0"/>
          </a:p>
        </p:txBody>
      </p:sp>
      <p:sp>
        <p:nvSpPr>
          <p:cNvPr id="3" name="Shape 1"/>
          <p:cNvSpPr/>
          <p:nvPr/>
        </p:nvSpPr>
        <p:spPr>
          <a:xfrm>
            <a:off x="1104424" y="2673191"/>
            <a:ext cx="6130409" cy="160377"/>
          </a:xfrm>
          <a:prstGeom prst="roundRect">
            <a:avLst>
              <a:gd name="adj" fmla="val 15006"/>
            </a:avLst>
          </a:prstGeom>
          <a:solidFill>
            <a:srgbClr val="303132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4" name="Shape 2"/>
          <p:cNvSpPr/>
          <p:nvPr/>
        </p:nvSpPr>
        <p:spPr>
          <a:xfrm>
            <a:off x="863798" y="2512814"/>
            <a:ext cx="481251" cy="481251"/>
          </a:xfrm>
          <a:prstGeom prst="roundRect">
            <a:avLst>
              <a:gd name="adj" fmla="val 95002"/>
            </a:avLst>
          </a:prstGeom>
          <a:solidFill>
            <a:srgbClr val="303132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4052" y="2633067"/>
            <a:ext cx="240625" cy="24062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024176" y="3154442"/>
            <a:ext cx="2070378" cy="227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Audit your passwords</a:t>
            </a:r>
            <a:endParaRPr lang="en-US" dirty="0"/>
          </a:p>
        </p:txBody>
      </p:sp>
      <p:sp>
        <p:nvSpPr>
          <p:cNvPr id="7" name="Text 4"/>
          <p:cNvSpPr/>
          <p:nvPr/>
        </p:nvSpPr>
        <p:spPr>
          <a:xfrm>
            <a:off x="1024176" y="3478411"/>
            <a:ext cx="6050399" cy="240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6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Identify and replace weak or re-used passwords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7635954" y="2432566"/>
            <a:ext cx="6130528" cy="160377"/>
          </a:xfrm>
          <a:prstGeom prst="roundRect">
            <a:avLst>
              <a:gd name="adj" fmla="val 15006"/>
            </a:avLst>
          </a:prstGeom>
          <a:solidFill>
            <a:srgbClr val="303132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9" name="Shape 6"/>
          <p:cNvSpPr/>
          <p:nvPr/>
        </p:nvSpPr>
        <p:spPr>
          <a:xfrm>
            <a:off x="7395329" y="2272189"/>
            <a:ext cx="481251" cy="481251"/>
          </a:xfrm>
          <a:prstGeom prst="roundRect">
            <a:avLst>
              <a:gd name="adj" fmla="val 95002"/>
            </a:avLst>
          </a:prstGeom>
          <a:solidFill>
            <a:srgbClr val="303132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15582" y="2392442"/>
            <a:ext cx="240625" cy="240625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7555706" y="2913817"/>
            <a:ext cx="2307193" cy="227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Enable MFA everywhere</a:t>
            </a:r>
            <a:endParaRPr lang="en-US" dirty="0"/>
          </a:p>
        </p:txBody>
      </p:sp>
      <p:sp>
        <p:nvSpPr>
          <p:cNvPr id="12" name="Text 8"/>
          <p:cNvSpPr/>
          <p:nvPr/>
        </p:nvSpPr>
        <p:spPr>
          <a:xfrm>
            <a:off x="7515582" y="3174325"/>
            <a:ext cx="6050518" cy="240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6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Secure all your important accounts with multi-factor authentication</a:t>
            </a:r>
            <a:endParaRPr lang="en-US" sz="1600" dirty="0"/>
          </a:p>
        </p:txBody>
      </p:sp>
      <p:sp>
        <p:nvSpPr>
          <p:cNvPr id="13" name="Shape 9"/>
          <p:cNvSpPr/>
          <p:nvPr/>
        </p:nvSpPr>
        <p:spPr>
          <a:xfrm>
            <a:off x="1104424" y="4440912"/>
            <a:ext cx="6130409" cy="160377"/>
          </a:xfrm>
          <a:prstGeom prst="roundRect">
            <a:avLst>
              <a:gd name="adj" fmla="val 15006"/>
            </a:avLst>
          </a:prstGeom>
          <a:solidFill>
            <a:srgbClr val="303132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4" name="Shape 10"/>
          <p:cNvSpPr/>
          <p:nvPr/>
        </p:nvSpPr>
        <p:spPr>
          <a:xfrm>
            <a:off x="863798" y="4280535"/>
            <a:ext cx="481251" cy="481251"/>
          </a:xfrm>
          <a:prstGeom prst="roundRect">
            <a:avLst>
              <a:gd name="adj" fmla="val 95002"/>
            </a:avLst>
          </a:prstGeom>
          <a:solidFill>
            <a:srgbClr val="303132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4052" y="4400788"/>
            <a:ext cx="240625" cy="240625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1024176" y="4922163"/>
            <a:ext cx="1823085" cy="227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Create backups</a:t>
            </a:r>
            <a:endParaRPr lang="en-US" dirty="0"/>
          </a:p>
        </p:txBody>
      </p:sp>
      <p:sp>
        <p:nvSpPr>
          <p:cNvPr id="17" name="Text 12"/>
          <p:cNvSpPr/>
          <p:nvPr/>
        </p:nvSpPr>
        <p:spPr>
          <a:xfrm>
            <a:off x="1024176" y="5246132"/>
            <a:ext cx="6050399" cy="240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6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Protect your essential data against ransomware</a:t>
            </a:r>
            <a:endParaRPr lang="en-US" sz="1600" dirty="0"/>
          </a:p>
        </p:txBody>
      </p:sp>
      <p:sp>
        <p:nvSpPr>
          <p:cNvPr id="18" name="Shape 13"/>
          <p:cNvSpPr/>
          <p:nvPr/>
        </p:nvSpPr>
        <p:spPr>
          <a:xfrm>
            <a:off x="7635954" y="4200287"/>
            <a:ext cx="6130528" cy="160377"/>
          </a:xfrm>
          <a:prstGeom prst="roundRect">
            <a:avLst>
              <a:gd name="adj" fmla="val 15006"/>
            </a:avLst>
          </a:prstGeom>
          <a:solidFill>
            <a:srgbClr val="303132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9" name="Shape 14"/>
          <p:cNvSpPr/>
          <p:nvPr/>
        </p:nvSpPr>
        <p:spPr>
          <a:xfrm>
            <a:off x="7395329" y="4039910"/>
            <a:ext cx="481251" cy="481251"/>
          </a:xfrm>
          <a:prstGeom prst="roundRect">
            <a:avLst>
              <a:gd name="adj" fmla="val 95002"/>
            </a:avLst>
          </a:prstGeom>
          <a:solidFill>
            <a:srgbClr val="303132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15582" y="4160163"/>
            <a:ext cx="240625" cy="240625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7555706" y="4681538"/>
            <a:ext cx="1823085" cy="227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Remain vigilant</a:t>
            </a:r>
            <a:endParaRPr lang="en-US" dirty="0"/>
          </a:p>
        </p:txBody>
      </p:sp>
      <p:sp>
        <p:nvSpPr>
          <p:cNvPr id="22" name="Text 16"/>
          <p:cNvSpPr/>
          <p:nvPr/>
        </p:nvSpPr>
        <p:spPr>
          <a:xfrm>
            <a:off x="7555706" y="5005507"/>
            <a:ext cx="6050518" cy="240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6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Beware of suspicious messages and always verify authenticity</a:t>
            </a:r>
            <a:endParaRPr lang="en-US" sz="1600" dirty="0"/>
          </a:p>
        </p:txBody>
      </p:sp>
      <p:sp>
        <p:nvSpPr>
          <p:cNvPr id="23" name="Shape 17"/>
          <p:cNvSpPr/>
          <p:nvPr/>
        </p:nvSpPr>
        <p:spPr>
          <a:xfrm>
            <a:off x="863798" y="5827633"/>
            <a:ext cx="12902803" cy="906304"/>
          </a:xfrm>
          <a:prstGeom prst="roundRect">
            <a:avLst>
              <a:gd name="adj" fmla="val 2655"/>
            </a:avLst>
          </a:prstGeom>
          <a:solidFill>
            <a:srgbClr val="262626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24" name="Image 4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4176" y="6055281"/>
            <a:ext cx="200501" cy="160377"/>
          </a:xfrm>
          <a:prstGeom prst="rect">
            <a:avLst/>
          </a:prstGeom>
        </p:spPr>
      </p:pic>
      <p:sp>
        <p:nvSpPr>
          <p:cNvPr id="25" name="Text 18"/>
          <p:cNvSpPr/>
          <p:nvPr/>
        </p:nvSpPr>
        <p:spPr>
          <a:xfrm>
            <a:off x="1385054" y="6028015"/>
            <a:ext cx="12221170" cy="4814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250" b="1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Cybersecurity is everyone's business.</a:t>
            </a:r>
            <a:r>
              <a:rPr lang="en-US" sz="1250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By applying these simple yet essential principles, you significantly reduce your exposure to digital threats. Vigilance and prevention remain your best allies.</a:t>
            </a:r>
            <a:endParaRPr lang="en-US" sz="1250" dirty="0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65626966-3E98-5618-38E6-72FD6B9CB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408" y="3705168"/>
            <a:ext cx="3105583" cy="8192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B5F260C-4423-1813-2CDD-992429E0D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817" y="7410336"/>
            <a:ext cx="3105583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70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D1E126D7-97C8-F986-7E56-6185724B3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876" y="7284212"/>
            <a:ext cx="2778218" cy="896594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863798" y="901541"/>
            <a:ext cx="8670488" cy="701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Phishing: The Invisible Threat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63798" y="2195036"/>
            <a:ext cx="7500699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Phishing represents one of the most widespread cyberattacks today. Criminals impersonate legitimate entities to steal your sensitive information.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863798" y="3527584"/>
            <a:ext cx="7500699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800" b="1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How it works</a:t>
            </a:r>
            <a:r>
              <a:rPr lang="en-US" sz="1900" b="1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: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63798" y="4119801"/>
            <a:ext cx="7500699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24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Fraudulent emails imitating well-known companies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863798" y="4576286"/>
            <a:ext cx="7500699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24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Text messages with malicious links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863798" y="5032772"/>
            <a:ext cx="7500699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24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Fake websites resembling real platforms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863798" y="5489258"/>
            <a:ext cx="7500699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24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Urgent requests creating panic</a:t>
            </a:r>
            <a:endParaRPr lang="en-US" sz="240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4336" y="2250638"/>
            <a:ext cx="4799767" cy="47997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2119193"/>
            <a:ext cx="7447836" cy="455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Cybercriminals' Objectives and Targets</a:t>
            </a:r>
            <a:endParaRPr lang="en-US" sz="4000" dirty="0"/>
          </a:p>
        </p:txBody>
      </p:sp>
      <p:sp>
        <p:nvSpPr>
          <p:cNvPr id="3" name="Shape 1"/>
          <p:cNvSpPr/>
          <p:nvPr/>
        </p:nvSpPr>
        <p:spPr>
          <a:xfrm>
            <a:off x="863678" y="2895719"/>
            <a:ext cx="6371153" cy="1527096"/>
          </a:xfrm>
          <a:prstGeom prst="roundRect">
            <a:avLst>
              <a:gd name="adj" fmla="val 1576"/>
            </a:avLst>
          </a:prstGeom>
          <a:solidFill>
            <a:srgbClr val="303132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4" name="Shape 2"/>
          <p:cNvSpPr/>
          <p:nvPr/>
        </p:nvSpPr>
        <p:spPr>
          <a:xfrm>
            <a:off x="1024176" y="3056215"/>
            <a:ext cx="481251" cy="481251"/>
          </a:xfrm>
          <a:prstGeom prst="roundRect">
            <a:avLst>
              <a:gd name="adj" fmla="val 1899858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454" y="3188494"/>
            <a:ext cx="216575" cy="216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665684" y="3188495"/>
            <a:ext cx="1378745" cy="1884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240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Personal Information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1024177" y="3633668"/>
            <a:ext cx="5836934" cy="6288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20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National Insurance numbers, dates of birth, physical </a:t>
            </a:r>
          </a:p>
          <a:p>
            <a:pPr marL="0" indent="0" algn="l">
              <a:lnSpc>
                <a:spcPts val="1850"/>
              </a:lnSpc>
              <a:buNone/>
            </a:pPr>
            <a:r>
              <a:rPr lang="en-US" sz="20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addresses stolen for identity theft</a:t>
            </a:r>
            <a:endParaRPr lang="en-US" sz="2000" dirty="0"/>
          </a:p>
        </p:txBody>
      </p:sp>
      <p:sp>
        <p:nvSpPr>
          <p:cNvPr id="8" name="Shape 5"/>
          <p:cNvSpPr/>
          <p:nvPr/>
        </p:nvSpPr>
        <p:spPr>
          <a:xfrm>
            <a:off x="7395088" y="2878797"/>
            <a:ext cx="6371273" cy="1527096"/>
          </a:xfrm>
          <a:prstGeom prst="roundRect">
            <a:avLst>
              <a:gd name="adj" fmla="val 1576"/>
            </a:avLst>
          </a:prstGeom>
          <a:solidFill>
            <a:srgbClr val="303132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9" name="Shape 6"/>
          <p:cNvSpPr/>
          <p:nvPr/>
        </p:nvSpPr>
        <p:spPr>
          <a:xfrm>
            <a:off x="7555706" y="3056215"/>
            <a:ext cx="481251" cy="481251"/>
          </a:xfrm>
          <a:prstGeom prst="roundRect">
            <a:avLst>
              <a:gd name="adj" fmla="val 1899858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87985" y="3188494"/>
            <a:ext cx="216575" cy="216575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8311634" y="3110205"/>
            <a:ext cx="1067157" cy="4272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240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Financial Data</a:t>
            </a:r>
            <a:endParaRPr lang="en-US" sz="2400" dirty="0"/>
          </a:p>
        </p:txBody>
      </p:sp>
      <p:sp>
        <p:nvSpPr>
          <p:cNvPr id="12" name="Text 8"/>
          <p:cNvSpPr/>
          <p:nvPr/>
        </p:nvSpPr>
        <p:spPr>
          <a:xfrm>
            <a:off x="7555705" y="3621024"/>
            <a:ext cx="6050518" cy="240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20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Bank details, credit card numbers, </a:t>
            </a:r>
          </a:p>
          <a:p>
            <a:pPr marL="0" indent="0" algn="l">
              <a:lnSpc>
                <a:spcPts val="1850"/>
              </a:lnSpc>
              <a:buNone/>
            </a:pPr>
            <a:r>
              <a:rPr lang="en-US" sz="20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financial account passwords</a:t>
            </a:r>
            <a:endParaRPr lang="en-US" sz="2000" dirty="0"/>
          </a:p>
        </p:txBody>
      </p:sp>
      <p:sp>
        <p:nvSpPr>
          <p:cNvPr id="13" name="Shape 9"/>
          <p:cNvSpPr/>
          <p:nvPr/>
        </p:nvSpPr>
        <p:spPr>
          <a:xfrm>
            <a:off x="863798" y="4583311"/>
            <a:ext cx="6371153" cy="1527096"/>
          </a:xfrm>
          <a:prstGeom prst="roundRect">
            <a:avLst>
              <a:gd name="adj" fmla="val 1576"/>
            </a:avLst>
          </a:prstGeom>
          <a:solidFill>
            <a:srgbClr val="303132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4" name="Shape 10"/>
          <p:cNvSpPr/>
          <p:nvPr/>
        </p:nvSpPr>
        <p:spPr>
          <a:xfrm>
            <a:off x="1024176" y="4743688"/>
            <a:ext cx="481251" cy="481251"/>
          </a:xfrm>
          <a:prstGeom prst="roundRect">
            <a:avLst>
              <a:gd name="adj" fmla="val 1899858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6454" y="4875967"/>
            <a:ext cx="216575" cy="216575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1637705" y="4875968"/>
            <a:ext cx="1209556" cy="7371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240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Business Secrets</a:t>
            </a:r>
            <a:endParaRPr lang="en-US" sz="2400" dirty="0"/>
          </a:p>
        </p:txBody>
      </p:sp>
      <p:sp>
        <p:nvSpPr>
          <p:cNvPr id="17" name="Text 12"/>
          <p:cNvSpPr/>
          <p:nvPr/>
        </p:nvSpPr>
        <p:spPr>
          <a:xfrm>
            <a:off x="1024177" y="5357218"/>
            <a:ext cx="6050398" cy="5647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20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Intellectual property, business strategies, </a:t>
            </a:r>
          </a:p>
          <a:p>
            <a:pPr marL="0" indent="0" algn="l">
              <a:lnSpc>
                <a:spcPts val="1850"/>
              </a:lnSpc>
              <a:buNone/>
            </a:pPr>
            <a:r>
              <a:rPr lang="en-US" sz="20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sensitive customer data from organisations</a:t>
            </a:r>
            <a:endParaRPr lang="en-US" sz="2000" dirty="0"/>
          </a:p>
        </p:txBody>
      </p:sp>
      <p:sp>
        <p:nvSpPr>
          <p:cNvPr id="18" name="Shape 13"/>
          <p:cNvSpPr/>
          <p:nvPr/>
        </p:nvSpPr>
        <p:spPr>
          <a:xfrm>
            <a:off x="7395329" y="4583311"/>
            <a:ext cx="6371273" cy="1527096"/>
          </a:xfrm>
          <a:prstGeom prst="roundRect">
            <a:avLst>
              <a:gd name="adj" fmla="val 1576"/>
            </a:avLst>
          </a:prstGeom>
          <a:solidFill>
            <a:srgbClr val="303132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9" name="Shape 14"/>
          <p:cNvSpPr/>
          <p:nvPr/>
        </p:nvSpPr>
        <p:spPr>
          <a:xfrm>
            <a:off x="7555706" y="4743688"/>
            <a:ext cx="481251" cy="481251"/>
          </a:xfrm>
          <a:prstGeom prst="roundRect">
            <a:avLst>
              <a:gd name="adj" fmla="val 1899858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87985" y="4875967"/>
            <a:ext cx="216575" cy="216575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8276627" y="4815531"/>
            <a:ext cx="1823085" cy="227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240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System Access</a:t>
            </a:r>
            <a:endParaRPr lang="en-US" sz="2400" dirty="0"/>
          </a:p>
        </p:txBody>
      </p:sp>
      <p:sp>
        <p:nvSpPr>
          <p:cNvPr id="22" name="Text 16"/>
          <p:cNvSpPr/>
          <p:nvPr/>
        </p:nvSpPr>
        <p:spPr>
          <a:xfrm>
            <a:off x="7601338" y="5269960"/>
            <a:ext cx="6004885" cy="6800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20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Login credentials to infiltrate critical </a:t>
            </a:r>
          </a:p>
          <a:p>
            <a:pPr marL="0" indent="0" algn="l">
              <a:lnSpc>
                <a:spcPts val="1850"/>
              </a:lnSpc>
              <a:buNone/>
            </a:pPr>
            <a:r>
              <a:rPr lang="en-US" sz="20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networks and infrastructure</a:t>
            </a:r>
            <a:endParaRPr lang="en-US" sz="2000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0A5B87CB-6C1B-F0D4-C689-66DC657A87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72743" y="7375208"/>
            <a:ext cx="3105583" cy="7969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rafik 46">
            <a:extLst>
              <a:ext uri="{FF2B5EF4-FFF2-40B4-BE49-F238E27FC236}">
                <a16:creationId xmlns:a16="http://schemas.microsoft.com/office/drawing/2014/main" id="{63465C71-6461-F5E3-DFBC-FE3EB29F3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4817" y="7410336"/>
            <a:ext cx="3105583" cy="819264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863798" y="1396603"/>
            <a:ext cx="7534156" cy="701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Common Attack Methods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63798" y="2591514"/>
            <a:ext cx="246817" cy="308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ontserrat Light" pitchFamily="34" charset="0"/>
                <a:ea typeface="Montserrat Light" pitchFamily="34" charset="-122"/>
                <a:cs typeface="Montserrat Light" pitchFamily="34" charset="-120"/>
              </a:rPr>
              <a:t>01</a:t>
            </a:r>
            <a:endParaRPr lang="en-US" sz="1900" dirty="0"/>
          </a:p>
        </p:txBody>
      </p:sp>
      <p:sp>
        <p:nvSpPr>
          <p:cNvPr id="4" name="Shape 2"/>
          <p:cNvSpPr/>
          <p:nvPr/>
        </p:nvSpPr>
        <p:spPr>
          <a:xfrm>
            <a:off x="863798" y="2980492"/>
            <a:ext cx="4136350" cy="3048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5" name="Text 3"/>
          <p:cNvSpPr/>
          <p:nvPr/>
        </p:nvSpPr>
        <p:spPr>
          <a:xfrm>
            <a:off x="863798" y="3164800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Phishing Emails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863798" y="3663434"/>
            <a:ext cx="4136350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Seemingly legitimate messages containing malicious links or attachments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5246965" y="2591514"/>
            <a:ext cx="246817" cy="308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ontserrat Light" pitchFamily="34" charset="0"/>
                <a:ea typeface="Montserrat Light" pitchFamily="34" charset="-122"/>
                <a:cs typeface="Montserrat Light" pitchFamily="34" charset="-120"/>
              </a:rPr>
              <a:t>02</a:t>
            </a:r>
            <a:endParaRPr lang="en-US" sz="1900" dirty="0"/>
          </a:p>
        </p:txBody>
      </p:sp>
      <p:sp>
        <p:nvSpPr>
          <p:cNvPr id="8" name="Shape 6"/>
          <p:cNvSpPr/>
          <p:nvPr/>
        </p:nvSpPr>
        <p:spPr>
          <a:xfrm>
            <a:off x="5246965" y="2980492"/>
            <a:ext cx="4136350" cy="3048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9" name="Text 7"/>
          <p:cNvSpPr/>
          <p:nvPr/>
        </p:nvSpPr>
        <p:spPr>
          <a:xfrm>
            <a:off x="5246965" y="3164800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Fake Websites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246965" y="3663434"/>
            <a:ext cx="4136350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Pages impersonating authentic portals to capture your login credentials</a:t>
            </a:r>
            <a:endParaRPr lang="en-US" sz="1900" dirty="0"/>
          </a:p>
        </p:txBody>
      </p:sp>
      <p:sp>
        <p:nvSpPr>
          <p:cNvPr id="11" name="Text 9"/>
          <p:cNvSpPr/>
          <p:nvPr/>
        </p:nvSpPr>
        <p:spPr>
          <a:xfrm>
            <a:off x="9630132" y="2591514"/>
            <a:ext cx="246817" cy="308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ontserrat Light" pitchFamily="34" charset="0"/>
                <a:ea typeface="Montserrat Light" pitchFamily="34" charset="-122"/>
                <a:cs typeface="Montserrat Light" pitchFamily="34" charset="-120"/>
              </a:rPr>
              <a:t>03</a:t>
            </a:r>
            <a:endParaRPr lang="en-US" sz="1900" dirty="0"/>
          </a:p>
        </p:txBody>
      </p:sp>
      <p:sp>
        <p:nvSpPr>
          <p:cNvPr id="12" name="Shape 10"/>
          <p:cNvSpPr/>
          <p:nvPr/>
        </p:nvSpPr>
        <p:spPr>
          <a:xfrm>
            <a:off x="9630132" y="2980492"/>
            <a:ext cx="4136350" cy="3048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3" name="Text 11"/>
          <p:cNvSpPr/>
          <p:nvPr/>
        </p:nvSpPr>
        <p:spPr>
          <a:xfrm>
            <a:off x="9630132" y="3164800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Social Engineering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9630132" y="3663434"/>
            <a:ext cx="4136350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Psychological manipulation exploiting trust and urgency</a:t>
            </a:r>
            <a:endParaRPr lang="en-US" sz="1900" dirty="0"/>
          </a:p>
        </p:txBody>
      </p:sp>
      <p:sp>
        <p:nvSpPr>
          <p:cNvPr id="15" name="Text 13"/>
          <p:cNvSpPr/>
          <p:nvPr/>
        </p:nvSpPr>
        <p:spPr>
          <a:xfrm>
            <a:off x="863798" y="5205770"/>
            <a:ext cx="246817" cy="308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ontserrat Light" pitchFamily="34" charset="0"/>
                <a:ea typeface="Montserrat Light" pitchFamily="34" charset="-122"/>
                <a:cs typeface="Montserrat Light" pitchFamily="34" charset="-120"/>
              </a:rPr>
              <a:t>04</a:t>
            </a:r>
            <a:endParaRPr lang="en-US" sz="1900" dirty="0"/>
          </a:p>
        </p:txBody>
      </p:sp>
      <p:sp>
        <p:nvSpPr>
          <p:cNvPr id="16" name="Shape 14"/>
          <p:cNvSpPr/>
          <p:nvPr/>
        </p:nvSpPr>
        <p:spPr>
          <a:xfrm>
            <a:off x="863798" y="5594747"/>
            <a:ext cx="6327934" cy="3048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7" name="Text 15"/>
          <p:cNvSpPr/>
          <p:nvPr/>
        </p:nvSpPr>
        <p:spPr>
          <a:xfrm>
            <a:off x="863798" y="5779056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Malware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863798" y="6277689"/>
            <a:ext cx="6327934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Hidden programmes that install themselves to steal data</a:t>
            </a:r>
            <a:endParaRPr lang="en-US" sz="1900" dirty="0"/>
          </a:p>
        </p:txBody>
      </p:sp>
      <p:sp>
        <p:nvSpPr>
          <p:cNvPr id="19" name="Text 17"/>
          <p:cNvSpPr/>
          <p:nvPr/>
        </p:nvSpPr>
        <p:spPr>
          <a:xfrm>
            <a:off x="7438549" y="5205770"/>
            <a:ext cx="246817" cy="308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ontserrat Light" pitchFamily="34" charset="0"/>
                <a:ea typeface="Montserrat Light" pitchFamily="34" charset="-122"/>
                <a:cs typeface="Montserrat Light" pitchFamily="34" charset="-120"/>
              </a:rPr>
              <a:t>05</a:t>
            </a:r>
            <a:endParaRPr lang="en-US" sz="1900" dirty="0"/>
          </a:p>
        </p:txBody>
      </p:sp>
      <p:sp>
        <p:nvSpPr>
          <p:cNvPr id="20" name="Shape 18"/>
          <p:cNvSpPr/>
          <p:nvPr/>
        </p:nvSpPr>
        <p:spPr>
          <a:xfrm>
            <a:off x="7438549" y="5594747"/>
            <a:ext cx="6327934" cy="3048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21" name="Text 19"/>
          <p:cNvSpPr/>
          <p:nvPr/>
        </p:nvSpPr>
        <p:spPr>
          <a:xfrm>
            <a:off x="7438549" y="5779056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Phone Scams</a:t>
            </a:r>
            <a:endParaRPr lang="en-US" sz="2200" dirty="0"/>
          </a:p>
        </p:txBody>
      </p:sp>
      <p:sp>
        <p:nvSpPr>
          <p:cNvPr id="22" name="Text 20"/>
          <p:cNvSpPr/>
          <p:nvPr/>
        </p:nvSpPr>
        <p:spPr>
          <a:xfrm>
            <a:off x="7438549" y="6277689"/>
            <a:ext cx="6327934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Calls impersonating tech support or authorities</a:t>
            </a:r>
            <a:endParaRPr lang="en-US" sz="19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A652CCD4-40F2-D735-DA3B-E1D1459DD9DA}"/>
                  </a:ext>
                </a:extLst>
              </p14:cNvPr>
              <p14:cNvContentPartPr/>
              <p14:nvPr/>
            </p14:nvContentPartPr>
            <p14:xfrm>
              <a:off x="14235615" y="7996900"/>
              <a:ext cx="360" cy="36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A652CCD4-40F2-D735-DA3B-E1D1459DD9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72615" y="7933900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733663"/>
            <a:ext cx="12146399" cy="666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Social Engineering: The Art of Manipulation</a:t>
            </a:r>
            <a:endParaRPr lang="en-US" sz="41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798" y="2015252"/>
            <a:ext cx="5216962" cy="521696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927533" y="2555780"/>
            <a:ext cx="6839069" cy="9921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Social engineering exploits human psychology rather than technical vulnerabilities. Attackers manipulate emotions to bypass defences.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6636453" y="4592833"/>
            <a:ext cx="2664619" cy="3330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Common Tactics:</a:t>
            </a: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6524485" y="5337739"/>
            <a:ext cx="6839069" cy="3515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2400" b="1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Artificial Urgency</a:t>
            </a:r>
            <a:r>
              <a:rPr lang="en-US" sz="24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: "Your account will be closed in 24 hours"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6524486" y="5957046"/>
            <a:ext cx="6839069" cy="3515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2400" b="1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False Authority</a:t>
            </a:r>
            <a:r>
              <a:rPr lang="en-US" sz="24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: Impersonating a boss or technician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6524486" y="6460532"/>
            <a:ext cx="6839069" cy="3515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2400" b="1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Emotional Bait</a:t>
            </a:r>
            <a:r>
              <a:rPr lang="en-US" sz="24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: Offers that are too good to be true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6524486" y="6976698"/>
            <a:ext cx="6839069" cy="3515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2400" b="1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Deceptive Familiarity</a:t>
            </a:r>
            <a:r>
              <a:rPr lang="en-US" sz="24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: Using public information to gain trust</a:t>
            </a:r>
            <a:endParaRPr lang="en-US" sz="240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9C59D35-C10D-9C15-D8CD-AD88CE2CC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5781" y="7803472"/>
            <a:ext cx="2664619" cy="4261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3798" y="872133"/>
            <a:ext cx="7416403" cy="10517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Password Security: Your First Line of Defence</a:t>
            </a:r>
            <a:endParaRPr lang="en-US" sz="3300" dirty="0"/>
          </a:p>
        </p:txBody>
      </p:sp>
      <p:sp>
        <p:nvSpPr>
          <p:cNvPr id="4" name="Shape 1"/>
          <p:cNvSpPr/>
          <p:nvPr/>
        </p:nvSpPr>
        <p:spPr>
          <a:xfrm>
            <a:off x="863798" y="2201585"/>
            <a:ext cx="3615690" cy="3017996"/>
          </a:xfrm>
          <a:prstGeom prst="roundRect">
            <a:avLst>
              <a:gd name="adj" fmla="val 3636"/>
            </a:avLst>
          </a:prstGeom>
          <a:solidFill>
            <a:srgbClr val="111213"/>
          </a:solidFill>
          <a:ln w="22860">
            <a:solidFill>
              <a:srgbClr val="494A4B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5" name="Shape 2"/>
          <p:cNvSpPr/>
          <p:nvPr/>
        </p:nvSpPr>
        <p:spPr>
          <a:xfrm>
            <a:off x="840938" y="2201585"/>
            <a:ext cx="91440" cy="3017996"/>
          </a:xfrm>
          <a:prstGeom prst="roundRect">
            <a:avLst>
              <a:gd name="adj" fmla="val 30368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6" name="Text 3"/>
          <p:cNvSpPr/>
          <p:nvPr/>
        </p:nvSpPr>
        <p:spPr>
          <a:xfrm>
            <a:off x="1140262" y="2409468"/>
            <a:ext cx="3131344" cy="6310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40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Why Strong Passwords are Essential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1140262" y="3616045"/>
            <a:ext cx="3131344" cy="1388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6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 robust password is your primary barrier against unauthorised access. Hackers use automated programmes capable of testing millions of combinations per second.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4664512" y="2201585"/>
            <a:ext cx="3615690" cy="3017996"/>
          </a:xfrm>
          <a:prstGeom prst="roundRect">
            <a:avLst>
              <a:gd name="adj" fmla="val 3636"/>
            </a:avLst>
          </a:prstGeom>
          <a:solidFill>
            <a:srgbClr val="111213"/>
          </a:solidFill>
          <a:ln w="22860">
            <a:solidFill>
              <a:srgbClr val="494A4B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9" name="Shape 6"/>
          <p:cNvSpPr/>
          <p:nvPr/>
        </p:nvSpPr>
        <p:spPr>
          <a:xfrm>
            <a:off x="4641652" y="2201585"/>
            <a:ext cx="91440" cy="3017996"/>
          </a:xfrm>
          <a:prstGeom prst="roundRect">
            <a:avLst>
              <a:gd name="adj" fmla="val 30368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0" name="Text 7"/>
          <p:cNvSpPr/>
          <p:nvPr/>
        </p:nvSpPr>
        <p:spPr>
          <a:xfrm>
            <a:off x="4940975" y="2409468"/>
            <a:ext cx="3131344" cy="6310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40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Characteristics of a Good Password</a:t>
            </a:r>
            <a:endParaRPr lang="en-US" sz="2400" dirty="0"/>
          </a:p>
        </p:txBody>
      </p:sp>
      <p:sp>
        <p:nvSpPr>
          <p:cNvPr id="11" name="Text 8"/>
          <p:cNvSpPr/>
          <p:nvPr/>
        </p:nvSpPr>
        <p:spPr>
          <a:xfrm>
            <a:off x="4940975" y="3151464"/>
            <a:ext cx="3131344" cy="19741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6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Minimum 12 characters (ideally 16+)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4940975" y="3493889"/>
            <a:ext cx="3131344" cy="555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6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Mix of uppercase, lowercase, numbers, and symbols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4940975" y="4113967"/>
            <a:ext cx="3131344" cy="555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6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No dictionary words or personal information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4940975" y="4734044"/>
            <a:ext cx="3131344" cy="277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6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Unique for each important account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863798" y="5404604"/>
            <a:ext cx="3615690" cy="1952863"/>
          </a:xfrm>
          <a:prstGeom prst="roundRect">
            <a:avLst>
              <a:gd name="adj" fmla="val 5619"/>
            </a:avLst>
          </a:prstGeom>
          <a:solidFill>
            <a:srgbClr val="111213"/>
          </a:solidFill>
          <a:ln w="22860">
            <a:solidFill>
              <a:srgbClr val="494A4B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6" name="Shape 13"/>
          <p:cNvSpPr/>
          <p:nvPr/>
        </p:nvSpPr>
        <p:spPr>
          <a:xfrm>
            <a:off x="840938" y="5404604"/>
            <a:ext cx="91440" cy="1952863"/>
          </a:xfrm>
          <a:prstGeom prst="roundRect">
            <a:avLst>
              <a:gd name="adj" fmla="val 30368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7" name="Text 14"/>
          <p:cNvSpPr/>
          <p:nvPr/>
        </p:nvSpPr>
        <p:spPr>
          <a:xfrm>
            <a:off x="1140262" y="5612487"/>
            <a:ext cx="2658428" cy="315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40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Password Managers</a:t>
            </a:r>
            <a:endParaRPr lang="en-US" sz="2400" dirty="0"/>
          </a:p>
        </p:txBody>
      </p:sp>
      <p:sp>
        <p:nvSpPr>
          <p:cNvPr id="18" name="Text 15"/>
          <p:cNvSpPr/>
          <p:nvPr/>
        </p:nvSpPr>
        <p:spPr>
          <a:xfrm>
            <a:off x="1140262" y="6038969"/>
            <a:ext cx="3131344" cy="11106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6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These tools generate and securely store complex passwords. You only need to remember one master password to access all others.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:a16="http://schemas.microsoft.com/office/drawing/2014/main" id="{2B365C9A-C9BF-19BC-4E71-06B6B7016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0478" y="7676005"/>
            <a:ext cx="3105583" cy="438783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467201" y="367070"/>
            <a:ext cx="5831324" cy="2465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Multi-Factor Authentication (MFA): Enhanced Protection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467201" y="789146"/>
            <a:ext cx="1183362" cy="1478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What is MFA?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459581" y="1065015"/>
            <a:ext cx="6742152" cy="1301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16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Multi-factor authentication adds an extra layer of security by requiring two or more pieces of identity evidence before granting account access.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459581" y="1559132"/>
            <a:ext cx="1703546" cy="123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95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The three authentication factors: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459582" y="2034659"/>
            <a:ext cx="6742152" cy="1301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000"/>
              </a:lnSpc>
              <a:buSzPct val="100000"/>
              <a:buFont typeface="+mj-lt"/>
              <a:buAutoNum type="arabicPeriod"/>
            </a:pPr>
            <a:r>
              <a:rPr lang="en-US" sz="1700" b="1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Something you know</a:t>
            </a:r>
            <a:r>
              <a:rPr lang="en-US" sz="17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: Password or PIN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459581" y="2578706"/>
            <a:ext cx="6742152" cy="1301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000"/>
              </a:lnSpc>
              <a:buSzPct val="100000"/>
              <a:buFont typeface="+mj-lt"/>
              <a:buAutoNum type="arabicPeriod" startAt="2"/>
            </a:pPr>
            <a:r>
              <a:rPr lang="en-US" sz="1700" b="1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Something you have</a:t>
            </a:r>
            <a:r>
              <a:rPr lang="en-US" sz="17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: Phone, security key, card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459581" y="3157220"/>
            <a:ext cx="6742153" cy="193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000"/>
              </a:lnSpc>
              <a:buSzPct val="100000"/>
              <a:buFont typeface="+mj-lt"/>
              <a:buAutoNum type="arabicPeriod" startAt="3"/>
            </a:pPr>
            <a:r>
              <a:rPr lang="en-US" sz="1400" b="1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Something you are</a:t>
            </a:r>
            <a:r>
              <a:rPr lang="en-US" sz="14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: Fingerprint, facial </a:t>
            </a:r>
            <a:r>
              <a:rPr lang="en-US" sz="17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recognition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10306645" y="3200169"/>
            <a:ext cx="1067395" cy="2169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70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99%</a:t>
            </a:r>
            <a:endParaRPr lang="en-US" sz="1700" dirty="0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8768" y="2549314"/>
            <a:ext cx="1301710" cy="1301710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10306645" y="2273141"/>
            <a:ext cx="986076" cy="123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950"/>
              </a:lnSpc>
              <a:buNone/>
            </a:pP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7315200" y="4610285"/>
            <a:ext cx="6742152" cy="1301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000"/>
              </a:lnSpc>
              <a:buNone/>
            </a:pPr>
            <a:r>
              <a:rPr lang="en-US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MFA blocks 99% of automated fraudulent access attempts.</a:t>
            </a:r>
            <a:endParaRPr lang="en-US" dirty="0"/>
          </a:p>
        </p:txBody>
      </p:sp>
      <p:sp>
        <p:nvSpPr>
          <p:cNvPr id="13" name="Text 10"/>
          <p:cNvSpPr/>
          <p:nvPr/>
        </p:nvSpPr>
        <p:spPr>
          <a:xfrm>
            <a:off x="10595608" y="5825198"/>
            <a:ext cx="1067395" cy="2169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70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67%</a:t>
            </a:r>
            <a:endParaRPr lang="en-US" sz="1700" dirty="0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8806" y="5176486"/>
            <a:ext cx="1301710" cy="1301710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10602942" y="6781687"/>
            <a:ext cx="986076" cy="123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950"/>
              </a:lnSpc>
              <a:buNone/>
            </a:pPr>
            <a:r>
              <a:rPr lang="en-US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Growing Adoption</a:t>
            </a:r>
            <a:endParaRPr lang="en-US" dirty="0"/>
          </a:p>
        </p:txBody>
      </p:sp>
      <p:sp>
        <p:nvSpPr>
          <p:cNvPr id="16" name="Text 12"/>
          <p:cNvSpPr/>
          <p:nvPr/>
        </p:nvSpPr>
        <p:spPr>
          <a:xfrm>
            <a:off x="7888248" y="7121729"/>
            <a:ext cx="6742152" cy="1301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000"/>
              </a:lnSpc>
              <a:buNone/>
            </a:pPr>
            <a:r>
              <a:rPr lang="en-US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Businesses using MFA to protect their systems.</a:t>
            </a:r>
            <a:endParaRPr lang="en-US" dirty="0"/>
          </a:p>
        </p:txBody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483" y="3722312"/>
            <a:ext cx="4090988" cy="4090988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94C95603-D007-A9FC-79F0-D15BC0F55CC0}"/>
              </a:ext>
            </a:extLst>
          </p:cNvPr>
          <p:cNvSpPr txBox="1"/>
          <p:nvPr/>
        </p:nvSpPr>
        <p:spPr>
          <a:xfrm>
            <a:off x="7024011" y="4085649"/>
            <a:ext cx="7324530" cy="248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950"/>
              </a:lnSpc>
              <a:buNone/>
            </a:pPr>
            <a:r>
              <a:rPr lang="en-US" sz="180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Attack Reduction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898AE4ED-058D-8F12-7E88-0DF19AF05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6044" y="7410336"/>
            <a:ext cx="3105583" cy="819264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863798" y="1537454"/>
            <a:ext cx="12902803" cy="1402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Advantages and Risks: A Comparative Analysis</a:t>
            </a:r>
            <a:endParaRPr lang="en-US" sz="5400" dirty="0"/>
          </a:p>
        </p:txBody>
      </p:sp>
      <p:sp>
        <p:nvSpPr>
          <p:cNvPr id="3" name="Shape 1"/>
          <p:cNvSpPr/>
          <p:nvPr/>
        </p:nvSpPr>
        <p:spPr>
          <a:xfrm>
            <a:off x="863798" y="3433643"/>
            <a:ext cx="6327934" cy="3258383"/>
          </a:xfrm>
          <a:prstGeom prst="roundRect">
            <a:avLst>
              <a:gd name="adj" fmla="val 1136"/>
            </a:avLst>
          </a:prstGeom>
          <a:solidFill>
            <a:srgbClr val="1D1F22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4" name="Text 2"/>
          <p:cNvSpPr/>
          <p:nvPr/>
        </p:nvSpPr>
        <p:spPr>
          <a:xfrm>
            <a:off x="1110615" y="3680460"/>
            <a:ext cx="5613440" cy="420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✓ Advantages of Good Practices</a:t>
            </a:r>
            <a:endParaRPr lang="en-US" sz="2650" dirty="0"/>
          </a:p>
        </p:txBody>
      </p:sp>
      <p:sp>
        <p:nvSpPr>
          <p:cNvPr id="5" name="Text 3"/>
          <p:cNvSpPr/>
          <p:nvPr/>
        </p:nvSpPr>
        <p:spPr>
          <a:xfrm>
            <a:off x="1110615" y="4249103"/>
            <a:ext cx="5834301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Protection of personal and financial data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1110615" y="4705588"/>
            <a:ext cx="5834301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Drastic reduction in hacking risk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1110615" y="5162074"/>
            <a:ext cx="5834301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Peace of mind in your online activities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1110615" y="5618559"/>
            <a:ext cx="5834301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Compliance with professional security standards</a:t>
            </a:r>
            <a:endParaRPr lang="en-US" sz="1900" dirty="0"/>
          </a:p>
        </p:txBody>
      </p:sp>
      <p:sp>
        <p:nvSpPr>
          <p:cNvPr id="9" name="Text 7"/>
          <p:cNvSpPr/>
          <p:nvPr/>
        </p:nvSpPr>
        <p:spPr>
          <a:xfrm>
            <a:off x="1110615" y="6075045"/>
            <a:ext cx="5834301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Protection of your digital reputation</a:t>
            </a:r>
            <a:endParaRPr lang="en-US" sz="1900" dirty="0"/>
          </a:p>
        </p:txBody>
      </p:sp>
      <p:sp>
        <p:nvSpPr>
          <p:cNvPr id="10" name="Shape 8"/>
          <p:cNvSpPr/>
          <p:nvPr/>
        </p:nvSpPr>
        <p:spPr>
          <a:xfrm>
            <a:off x="7438549" y="3433643"/>
            <a:ext cx="6328053" cy="3258383"/>
          </a:xfrm>
          <a:prstGeom prst="roundRect">
            <a:avLst>
              <a:gd name="adj" fmla="val 1136"/>
            </a:avLst>
          </a:prstGeom>
          <a:solidFill>
            <a:srgbClr val="303132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1" name="Text 9"/>
          <p:cNvSpPr/>
          <p:nvPr/>
        </p:nvSpPr>
        <p:spPr>
          <a:xfrm>
            <a:off x="7685365" y="3680460"/>
            <a:ext cx="3766899" cy="420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✗ Risks of Negligence</a:t>
            </a:r>
            <a:endParaRPr lang="en-US" sz="2650" dirty="0"/>
          </a:p>
        </p:txBody>
      </p:sp>
      <p:sp>
        <p:nvSpPr>
          <p:cNvPr id="12" name="Text 10"/>
          <p:cNvSpPr/>
          <p:nvPr/>
        </p:nvSpPr>
        <p:spPr>
          <a:xfrm>
            <a:off x="7685365" y="4249103"/>
            <a:ext cx="5834420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Identity theft and financial fraud</a:t>
            </a:r>
            <a:endParaRPr lang="en-US" sz="1900" dirty="0"/>
          </a:p>
        </p:txBody>
      </p:sp>
      <p:sp>
        <p:nvSpPr>
          <p:cNvPr id="13" name="Text 11"/>
          <p:cNvSpPr/>
          <p:nvPr/>
        </p:nvSpPr>
        <p:spPr>
          <a:xfrm>
            <a:off x="7685365" y="4705588"/>
            <a:ext cx="5834420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Significant direct economic losses</a:t>
            </a:r>
            <a:endParaRPr lang="en-US" sz="1900" dirty="0"/>
          </a:p>
        </p:txBody>
      </p:sp>
      <p:sp>
        <p:nvSpPr>
          <p:cNvPr id="14" name="Text 12"/>
          <p:cNvSpPr/>
          <p:nvPr/>
        </p:nvSpPr>
        <p:spPr>
          <a:xfrm>
            <a:off x="7685365" y="5162074"/>
            <a:ext cx="5834420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Compromise of professional accounts</a:t>
            </a:r>
            <a:endParaRPr lang="en-US" sz="1900" dirty="0"/>
          </a:p>
        </p:txBody>
      </p:sp>
      <p:sp>
        <p:nvSpPr>
          <p:cNvPr id="15" name="Text 13"/>
          <p:cNvSpPr/>
          <p:nvPr/>
        </p:nvSpPr>
        <p:spPr>
          <a:xfrm>
            <a:off x="7685365" y="5618559"/>
            <a:ext cx="5834420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Exposure of sensitive data belonging to others</a:t>
            </a:r>
            <a:endParaRPr lang="en-US" sz="1900" dirty="0"/>
          </a:p>
        </p:txBody>
      </p:sp>
      <p:sp>
        <p:nvSpPr>
          <p:cNvPr id="16" name="Text 14"/>
          <p:cNvSpPr/>
          <p:nvPr/>
        </p:nvSpPr>
        <p:spPr>
          <a:xfrm>
            <a:off x="7685365" y="6075045"/>
            <a:ext cx="5834420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Reputational damage that is difficult to repair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04291" y="478036"/>
            <a:ext cx="7416403" cy="11920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75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Ransomware and Encryption: Digital Hostage-Taking</a:t>
            </a:r>
            <a:endParaRPr lang="en-US" sz="3750" dirty="0"/>
          </a:p>
        </p:txBody>
      </p:sp>
      <p:sp>
        <p:nvSpPr>
          <p:cNvPr id="4" name="Text 1"/>
          <p:cNvSpPr/>
          <p:nvPr/>
        </p:nvSpPr>
        <p:spPr>
          <a:xfrm>
            <a:off x="807814" y="2502259"/>
            <a:ext cx="3762732" cy="3575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How Ransomware Works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807814" y="3036331"/>
            <a:ext cx="3848695" cy="12587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Ransomware is malicious software that encrypts your files, making them inaccessible. Attackers then demand a ransom to provide the decryption key</a:t>
            </a:r>
            <a:r>
              <a:rPr lang="en-US" sz="165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.</a:t>
            </a:r>
            <a:endParaRPr lang="en-US" sz="1650" dirty="0"/>
          </a:p>
        </p:txBody>
      </p:sp>
      <p:sp>
        <p:nvSpPr>
          <p:cNvPr id="6" name="Text 3"/>
          <p:cNvSpPr/>
          <p:nvPr/>
        </p:nvSpPr>
        <p:spPr>
          <a:xfrm>
            <a:off x="863798" y="4644814"/>
            <a:ext cx="2384108" cy="297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Infection Vectors: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764832" y="5298038"/>
            <a:ext cx="3848695" cy="1746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Infected email attachments</a:t>
            </a:r>
            <a:endParaRPr lang="en-US" dirty="0"/>
          </a:p>
        </p:txBody>
      </p:sp>
      <p:sp>
        <p:nvSpPr>
          <p:cNvPr id="8" name="Text 5"/>
          <p:cNvSpPr/>
          <p:nvPr/>
        </p:nvSpPr>
        <p:spPr>
          <a:xfrm>
            <a:off x="721851" y="5788345"/>
            <a:ext cx="3848695" cy="314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Compromised websites</a:t>
            </a:r>
            <a:endParaRPr lang="en-US" dirty="0"/>
          </a:p>
        </p:txBody>
      </p:sp>
      <p:sp>
        <p:nvSpPr>
          <p:cNvPr id="9" name="Text 6"/>
          <p:cNvSpPr/>
          <p:nvPr/>
        </p:nvSpPr>
        <p:spPr>
          <a:xfrm>
            <a:off x="731189" y="6220774"/>
            <a:ext cx="3848695" cy="314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Unpatched security vulnerabilities</a:t>
            </a:r>
            <a:endParaRPr lang="en-US" dirty="0"/>
          </a:p>
        </p:txBody>
      </p:sp>
      <p:sp>
        <p:nvSpPr>
          <p:cNvPr id="10" name="Text 7"/>
          <p:cNvSpPr/>
          <p:nvPr/>
        </p:nvSpPr>
        <p:spPr>
          <a:xfrm>
            <a:off x="721850" y="6582791"/>
            <a:ext cx="3848695" cy="314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Pirated software downloads</a:t>
            </a:r>
            <a:endParaRPr lang="en-US" dirty="0"/>
          </a:p>
        </p:txBody>
      </p:sp>
      <p:sp>
        <p:nvSpPr>
          <p:cNvPr id="11" name="Text 8"/>
          <p:cNvSpPr/>
          <p:nvPr/>
        </p:nvSpPr>
        <p:spPr>
          <a:xfrm>
            <a:off x="5231844" y="2496801"/>
            <a:ext cx="3055858" cy="715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Ransomware Protection</a:t>
            </a:r>
            <a:endParaRPr lang="en-US" sz="2250" dirty="0"/>
          </a:p>
        </p:txBody>
      </p:sp>
      <p:sp>
        <p:nvSpPr>
          <p:cNvPr id="12" name="Text 9"/>
          <p:cNvSpPr/>
          <p:nvPr/>
        </p:nvSpPr>
        <p:spPr>
          <a:xfrm>
            <a:off x="5231844" y="3850124"/>
            <a:ext cx="3055858" cy="6293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Font typeface="+mj-lt"/>
              <a:buAutoNum type="arabicPeriod"/>
            </a:pPr>
            <a:r>
              <a:rPr lang="en-US" b="1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Regular backups</a:t>
            </a:r>
            <a:r>
              <a:rPr lang="en-US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on disconnected media</a:t>
            </a:r>
            <a:endParaRPr lang="en-US" dirty="0"/>
          </a:p>
        </p:txBody>
      </p:sp>
      <p:sp>
        <p:nvSpPr>
          <p:cNvPr id="13" name="Text 10"/>
          <p:cNvSpPr/>
          <p:nvPr/>
        </p:nvSpPr>
        <p:spPr>
          <a:xfrm>
            <a:off x="5231844" y="4552831"/>
            <a:ext cx="3055858" cy="314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Font typeface="+mj-lt"/>
              <a:buAutoNum type="arabicPeriod" startAt="2"/>
            </a:pPr>
            <a:r>
              <a:rPr lang="en-US" b="1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Prompt system updates</a:t>
            </a:r>
            <a:endParaRPr lang="en-US" dirty="0"/>
          </a:p>
        </p:txBody>
      </p:sp>
      <p:sp>
        <p:nvSpPr>
          <p:cNvPr id="14" name="Text 11"/>
          <p:cNvSpPr/>
          <p:nvPr/>
        </p:nvSpPr>
        <p:spPr>
          <a:xfrm>
            <a:off x="5231844" y="4940856"/>
            <a:ext cx="3055858" cy="6293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Font typeface="+mj-lt"/>
              <a:buAutoNum type="arabicPeriod" startAt="3"/>
            </a:pPr>
            <a:r>
              <a:rPr lang="en-US" b="1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Up-to-date antivirus software</a:t>
            </a:r>
            <a:endParaRPr lang="en-US" dirty="0"/>
          </a:p>
        </p:txBody>
      </p:sp>
      <p:sp>
        <p:nvSpPr>
          <p:cNvPr id="15" name="Text 12"/>
          <p:cNvSpPr/>
          <p:nvPr/>
        </p:nvSpPr>
        <p:spPr>
          <a:xfrm>
            <a:off x="5231844" y="5643563"/>
            <a:ext cx="3055858" cy="314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Font typeface="+mj-lt"/>
              <a:buAutoNum type="arabicPeriod" startAt="4"/>
            </a:pPr>
            <a:r>
              <a:rPr lang="en-US" b="1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Training</a:t>
            </a:r>
            <a:r>
              <a:rPr lang="en-US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on threat detection</a:t>
            </a:r>
            <a:endParaRPr lang="en-US" dirty="0"/>
          </a:p>
        </p:txBody>
      </p:sp>
      <p:sp>
        <p:nvSpPr>
          <p:cNvPr id="16" name="Text 13"/>
          <p:cNvSpPr/>
          <p:nvPr/>
        </p:nvSpPr>
        <p:spPr>
          <a:xfrm>
            <a:off x="5231844" y="6031587"/>
            <a:ext cx="3055858" cy="6293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Font typeface="+mj-lt"/>
              <a:buAutoNum type="arabicPeriod" startAt="5"/>
            </a:pPr>
            <a:r>
              <a:rPr lang="en-US" b="1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Access restrictions</a:t>
            </a:r>
            <a:r>
              <a:rPr lang="en-US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based on the principle of least privilege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</Words>
  <Application>Microsoft Office PowerPoint</Application>
  <PresentationFormat>Benutzerdefiniert</PresentationFormat>
  <Paragraphs>115</Paragraphs>
  <Slides>11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Source Sans 3</vt:lpstr>
      <vt:lpstr>Arial</vt:lpstr>
      <vt:lpstr>Montserrat Light</vt:lpstr>
      <vt:lpstr>Montserrat Bold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Sarah Al-Ameri</dc:creator>
  <cp:lastModifiedBy>Al-Ameri Sarah</cp:lastModifiedBy>
  <cp:revision>2</cp:revision>
  <dcterms:created xsi:type="dcterms:W3CDTF">2025-11-19T10:08:29Z</dcterms:created>
  <dcterms:modified xsi:type="dcterms:W3CDTF">2025-11-19T12:28:09Z</dcterms:modified>
</cp:coreProperties>
</file>